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4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9cabc49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86d6eb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a86b4c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0_1#a41826161?vop=1&amp;pid=ea86b4c19&amp;color=0,0,0&amp;vtp=1&amp;bt=1&amp;bb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thanked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before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left.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leaving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anywhere.</a:t>
            </a:r>
            <a:endParaRPr lang="en-US" altLang="zh-CN" sz="1800" dirty="0"/>
          </a:p>
        </p:txBody>
      </p:sp>
      <p:sp>
        <p:nvSpPr>
          <p:cNvPr id="3" name="QB_4_AN.11_1#a41826161.blank?vop=1&amp;pid=ea86b4c19&amp;color=0,0,0&amp;vpa=4&amp;vtp=1&amp;bbb=1"/>
          <p:cNvSpPr/>
          <p:nvPr/>
        </p:nvSpPr>
        <p:spPr>
          <a:xfrm>
            <a:off x="1904460" y="1447665"/>
            <a:ext cx="3444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endParaRPr lang="en-US" altLang="zh-CN" dirty="0"/>
          </a:p>
        </p:txBody>
      </p:sp>
      <p:sp>
        <p:nvSpPr>
          <p:cNvPr id="4" name="QB_4_AS.12_1#a41826161?vop=1&amp;pid=ea86b4c19&amp;color=0,0,0&amp;vtp=1&amp;bbb=1&amp;hb=1"/>
          <p:cNvSpPr/>
          <p:nvPr/>
        </p:nvSpPr>
        <p:spPr>
          <a:xfrm>
            <a:off x="832104" y="1899531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：——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你本该在离开前跟她道谢的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。——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我本打算这么做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但当我正要离开时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我到处都找不到她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打算做某事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根据上文可知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此处想表达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此处为不定式作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宾语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设空处可只保留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省略其后的内容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3_1#4b3ebb50d?vop=1&amp;pid=ea86b4c1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（work）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twenty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day.</a:t>
            </a:r>
            <a:endParaRPr lang="en-US" altLang="zh-CN" sz="1800" dirty="0"/>
          </a:p>
        </p:txBody>
      </p:sp>
      <p:sp>
        <p:nvSpPr>
          <p:cNvPr id="3" name="QB_4_AN.14_1#4b3ebb50d.blank?vop=1&amp;pid=ea86b4c19&amp;color=0,0,0&amp;vpa=5&amp;vtp=1&amp;bbb=1"/>
          <p:cNvSpPr/>
          <p:nvPr/>
        </p:nvSpPr>
        <p:spPr>
          <a:xfrm>
            <a:off x="2780760" y="1037082"/>
            <a:ext cx="9286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work</a:t>
            </a:r>
            <a:endParaRPr lang="en-US" altLang="zh-CN" dirty="0"/>
          </a:p>
        </p:txBody>
      </p:sp>
      <p:sp>
        <p:nvSpPr>
          <p:cNvPr id="4" name="QB_4_AS.15_1#4b3ebb50d?vop=1&amp;pid=ea86b4c19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他们被迫每天工作二十个小时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让某人做某事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变为被动语态时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需还原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不定式符号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4076b8e4.fixed?pid=bfc97ce53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语法攻略15</a:t>
            </a:r>
            <a:endParaRPr lang="en-US" altLang="zh-CN" sz="5400" dirty="0"/>
          </a:p>
        </p:txBody>
      </p:sp>
      <p:sp>
        <p:nvSpPr>
          <p:cNvPr id="3" name="C_2_BD#94076b8e4.fixed?pid=bfc97ce53&amp;color=255,255,255&amp;vtp=1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重点掌握——省略的用法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39308f7a5?pid=19cabc496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6696" y="1080000"/>
            <a:ext cx="10204704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db4b92748?pid=186d6ebad&amp;color=0,0,0&amp;mp=1&amp;vtp=1&amp;bt=1&amp;bbb=1"/>
          <p:cNvSpPr/>
          <p:nvPr/>
        </p:nvSpPr>
        <p:spPr>
          <a:xfrm>
            <a:off x="832104" y="1078992"/>
            <a:ext cx="10533888" cy="31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以下是省略的一些主要用法：</a:t>
            </a:r>
            <a:endParaRPr lang="en-US" altLang="zh-CN" sz="1800" dirty="0"/>
          </a:p>
        </p:txBody>
      </p:sp>
      <p:sp>
        <p:nvSpPr>
          <p:cNvPr id="3" name="C_4_BD#8f8514717?pid=186d6ebad&amp;color=0,0,0&amp;vtp=1&amp;bbb=1"/>
          <p:cNvSpPr/>
          <p:nvPr/>
        </p:nvSpPr>
        <p:spPr>
          <a:xfrm>
            <a:off x="832104" y="1397000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句子中的省略</a:t>
            </a:r>
            <a:endParaRPr lang="en-US" altLang="zh-CN" sz="2200" dirty="0"/>
          </a:p>
        </p:txBody>
      </p:sp>
      <p:graphicFrame>
        <p:nvGraphicFramePr>
          <p:cNvPr id="5" name="P_5_BD#9077047fd?colgroup=13,43&amp;pid=8f8514717&amp;color=0,0,0&amp;vtp=1&amp;bbb=1&amp;hb=1"/>
          <p:cNvGraphicFramePr>
            <a:graphicFrameLocks noGrp="1"/>
          </p:cNvGraphicFramePr>
          <p:nvPr/>
        </p:nvGraphicFramePr>
        <p:xfrm>
          <a:off x="832104" y="1866900"/>
          <a:ext cx="10506456" cy="4278315"/>
        </p:xfrm>
        <a:graphic>
          <a:graphicData uri="http://schemas.openxmlformats.org/drawingml/2006/table">
            <a:tbl>
              <a:tblPr/>
              <a:tblGrid>
                <a:gridCol w="2514600"/>
                <a:gridCol w="7991856"/>
              </a:tblGrid>
              <a:tr h="853123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并列句或并列复合句中某些相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同词语的省略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当并列句或并列复合句中的某些词语相同时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可以省略重复词语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often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regards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English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easy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（he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often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regards）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French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difficult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他通常认为英语是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容易的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而法语是困难的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42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状语从句中的省略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如果从句谓语中有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动词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且从句主语与主句主语相同或是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可以省略从句的主语和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动词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When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（water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heated,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water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turned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vapour.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水加热时变成蒸气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12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宾语从句中关系词的省略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在宾语从句中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连接词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无具体含义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通常可以省略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但多个宾语从句并列时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只能省略第一个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think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（that）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clear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up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afternoon.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我想今天下午天会转晴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52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定语从句中关系词的省略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在限制性定语从句中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作宾语的关系代词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whom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which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常可省略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但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whom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which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在介词后时不可省略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best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films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（that）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I've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ever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seen.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这是我所看过的最好的电影之一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引导的包含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same/such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的定语从句中</a:t>
                      </a:r>
                      <a:r>
                        <a:rPr lang="en-US" altLang="zh-CN" sz="1400" b="0" i="0" spc="-10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也可以省略与主句重复的成分</a:t>
                      </a:r>
                      <a:r>
                        <a:rPr lang="en-US" altLang="zh-CN" sz="1400" b="0" i="0" spc="-10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123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表达虚拟语气的名词性从句中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should的省略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表示坚持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建议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要求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命令等词后的名词性从句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主语从句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宾语从句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表语从句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同位语从句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常用虚拟语气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可以省略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should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suggest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that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（should）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study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English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before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going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abroad.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我建议他出国前多学英语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_5_BD#9077047fd.table_image?tii=1&amp;pid=8f851471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0740" y="2178050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5_BD#9077047fd.table_image?tii=2&amp;pid=8f851471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0740" y="3031173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5_BD#9077047fd.table_image?tii=3&amp;pid=8f851471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0740" y="3884296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5_BD#9077047fd.table_image?tii=4&amp;pid=8f851471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0740" y="4737419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5_BD#9077047fd.table_image?tii=5&amp;pid=8f851471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0740" y="5869942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d2677cb3?pid=186d6ebad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不定式结构中的省略</a:t>
            </a:r>
            <a:endParaRPr lang="en-US" altLang="zh-CN" sz="2200" dirty="0"/>
          </a:p>
        </p:txBody>
      </p:sp>
      <p:graphicFrame>
        <p:nvGraphicFramePr>
          <p:cNvPr id="6" name="P_5_BD#43dd419be?colgroup=4,56&amp;pid=1d2677cb3&amp;color=0,0,0&amp;vtp=1&amp;bbb=1&amp;hb=1"/>
          <p:cNvGraphicFramePr>
            <a:graphicFrameLocks noGrp="1"/>
          </p:cNvGraphicFramePr>
          <p:nvPr/>
        </p:nvGraphicFramePr>
        <p:xfrm>
          <a:off x="832105" y="1549400"/>
          <a:ext cx="10536017" cy="2912936"/>
        </p:xfrm>
        <a:graphic>
          <a:graphicData uri="http://schemas.openxmlformats.org/drawingml/2006/table">
            <a:tbl>
              <a:tblPr/>
              <a:tblGrid>
                <a:gridCol w="866562"/>
                <a:gridCol w="9669455"/>
              </a:tblGrid>
              <a:tr h="2912936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不定式结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构中的省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①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并列不定式中的省略to的情况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当两个或多个作用相同的不定式并列时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从第二个不定式起可以省略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ask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Tom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read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write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room.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你可以叫汤姆在我的房间读书写字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②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重复出现的不定式保留to</a:t>
                      </a:r>
                      <a:r>
                        <a:rPr lang="en-US" altLang="zh-CN" sz="1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省略其后内容的情况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不定式在句中作宾语或补足语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再次出现时可只保留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省略其后的内容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driver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wanted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park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car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near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roadside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asked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police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  <a:sym typeface="+mn-ea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司机想把他的车停在路边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但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警察要求他不要这样做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③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介词except/but后省略to的情况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当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except/but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前有动词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的某种形式时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其后的不定式可以省略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She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everything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except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cook.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她除了做饭什么都会做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_5_BD#43dd419be.table_image?tii=6&amp;pid=1d2677cb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2703" y="2161286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5_BD#43dd419be.table_image?tii=7&amp;pid=1d2677cb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2703" y="3031490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5_BD#43dd419be.table_image?tii=8&amp;pid=1d2677cb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2703" y="4179062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P_5_BD#43dd419be?colgroup=4,56&amp;pid=1d2677cb3&amp;color=0,0,0&amp;mp=1&amp;vtp=1&amp;bt=1&amp;bbb=1&amp;hb=1"/>
          <p:cNvGraphicFramePr>
            <a:graphicFrameLocks noGrp="1"/>
          </p:cNvGraphicFramePr>
          <p:nvPr/>
        </p:nvGraphicFramePr>
        <p:xfrm>
          <a:off x="832105" y="1496695"/>
          <a:ext cx="10536017" cy="2340356"/>
        </p:xfrm>
        <a:graphic>
          <a:graphicData uri="http://schemas.openxmlformats.org/drawingml/2006/table">
            <a:tbl>
              <a:tblPr/>
              <a:tblGrid>
                <a:gridCol w="866562"/>
                <a:gridCol w="9669455"/>
              </a:tblGrid>
              <a:tr h="2340356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不定式结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ctr" hangingPunct="0">
                        <a:lnSpc>
                          <a:spcPts val="22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构中的省</a:t>
                      </a:r>
                      <a:endParaRPr lang="en-US" altLang="zh-CN" sz="14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④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主语带do</a:t>
                      </a:r>
                      <a:r>
                        <a:rPr lang="en-US" altLang="zh-CN" sz="1400" b="1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表语省略to的情况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当主语部分有动词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的某种形式时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用作表语的不定式可以省略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What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really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want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（to）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cinema.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我真正想做的就是去看电影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⑤</a:t>
                      </a: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使役动词和感官动词后省略to的情况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在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let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make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等使役动词或感官动词后用作宾语补足语的不定式要省略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但当这些使役动词或感官动词用于被动</a:t>
                      </a:r>
                      <a:endParaRPr lang="en-US" altLang="zh-CN" sz="14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语态时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其后的不定式要还原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2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His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appearance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made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laugh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他的样子使我发笑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l" hangingPunct="0">
                        <a:lnSpc>
                          <a:spcPts val="2100"/>
                        </a:lnSpc>
                      </a:pP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____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We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often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hear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her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A0AF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sing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this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song.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我们经常听到她唱这首歌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_5_BD#43dd419be.table_image?tii=9&amp;pid=1d2677cb3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2703" y="2112359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5_BD#43dd419be.table_image?tii=10&amp;pid=1d2677cb3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2703" y="3259931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5_BD#43dd419be.table_image?tii=11&amp;pid=1d2677cb3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2703" y="3549999"/>
            <a:ext cx="164592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5_BD#43dd419be?htil=1&amp;pid=1d2677cb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8136" y="4274947"/>
            <a:ext cx="749808" cy="75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2" name="P_5_BD#43dd419be?htil=1&amp;pid=1d2677cb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2848" y="3973195"/>
            <a:ext cx="9043416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P_5_BD#43dd419be?pid=1d2677cb3&amp;color=0,0,0&amp;vtp=1&amp;bbb=1"/>
          <p:cNvSpPr/>
          <p:nvPr/>
        </p:nvSpPr>
        <p:spPr>
          <a:xfrm>
            <a:off x="832104" y="5166995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多么了不起的一座城市啊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一座在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1906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年发生地震后能够自我重建的城市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9" name="P_5_BD#43dd419be?colgroup=4,56&amp;pid=1d2677cb3&amp;color=0,0,0&amp;mp=1&amp;vtp=1&amp;bt=1&amp;bbb=1"/>
          <p:cNvSpPr txBox="1"/>
          <p:nvPr/>
        </p:nvSpPr>
        <p:spPr>
          <a:xfrm>
            <a:off x="11009049" y="1078992"/>
            <a:ext cx="359073" cy="296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2500"/>
              </a:lnSpc>
            </a:pPr>
            <a:r>
              <a:rPr lang="zh-CN" altLang="en-US" sz="1400">
                <a:latin typeface="Times New Roman" panose="02020603050405020304" pitchFamily="34" charset="0"/>
              </a:rPr>
              <a:t>续表</a:t>
            </a:r>
            <a:endParaRPr lang="zh-CN" altLang="en-US" sz="14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5d7a7c4c1?pid=ea86b4c19&amp;color=0,0,0&amp;vtp=1&amp;bt=1&amp;bbb=1"/>
          <p:cNvSpPr/>
          <p:nvPr/>
        </p:nvSpPr>
        <p:spPr>
          <a:xfrm>
            <a:off x="832104" y="1080000"/>
            <a:ext cx="10533888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在空白处填入1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个适当的单词或括号内单词的正确形式。</a:t>
            </a:r>
            <a:endParaRPr lang="en-US" altLang="zh-CN" sz="1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deeply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（absorb）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often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forget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sleeping.</a:t>
            </a:r>
            <a:endParaRPr lang="en-US" altLang="zh-CN" sz="1800" dirty="0"/>
          </a:p>
        </p:txBody>
      </p:sp>
      <p:sp>
        <p:nvSpPr>
          <p:cNvPr id="4" name="QB_4_AN.2_1#5d7a7c4c1.blank?vop=1&amp;pid=ea86b4c19&amp;color=0,0,0&amp;vpa=1&amp;vtp=1&amp;bbb=1"/>
          <p:cNvSpPr/>
          <p:nvPr/>
        </p:nvSpPr>
        <p:spPr>
          <a:xfrm>
            <a:off x="2437860" y="1468620"/>
            <a:ext cx="9921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absorbed</a:t>
            </a:r>
            <a:endParaRPr lang="en-US" altLang="zh-CN" dirty="0"/>
          </a:p>
        </p:txBody>
      </p:sp>
      <p:sp>
        <p:nvSpPr>
          <p:cNvPr id="5" name="QB_4_AS.3_1#cb158eca6?vop=1&amp;pid=ea86b4c19&amp;color=0,0,0&amp;vtp=1&amp;bbb=1&amp;hb=1"/>
          <p:cNvSpPr/>
          <p:nvPr/>
        </p:nvSpPr>
        <p:spPr>
          <a:xfrm>
            <a:off x="832104" y="2321361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当他全身心投入工作时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他经常如此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就会废寝忘食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引导的时间状语从句中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从句主语和主句主语一致且从句谓语中含有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可将从句的主语和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动词省略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此处省略了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absorbed。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_1#84b146e46?vop=1&amp;pid=ea86b4c1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suddenly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turned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（make）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nobody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him.</a:t>
            </a:r>
            <a:endParaRPr lang="en-US" altLang="zh-CN" sz="1800" dirty="0"/>
          </a:p>
        </p:txBody>
      </p:sp>
      <p:sp>
        <p:nvSpPr>
          <p:cNvPr id="3" name="QB_4_AN.5_1#84b146e46.blank?vop=1&amp;pid=ea86b4c19&amp;color=0,0,0&amp;vpa=2&amp;vtp=1&amp;bbb=1"/>
          <p:cNvSpPr/>
          <p:nvPr/>
        </p:nvSpPr>
        <p:spPr>
          <a:xfrm>
            <a:off x="4304760" y="1037082"/>
            <a:ext cx="9540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make</a:t>
            </a:r>
            <a:endParaRPr lang="en-US" altLang="zh-CN" dirty="0"/>
          </a:p>
        </p:txBody>
      </p:sp>
      <p:sp>
        <p:nvSpPr>
          <p:cNvPr id="4" name="QB_4_AS.6_1#84b146e46?vop=1&amp;pid=ea86b4c19&amp;color=0,0,0&amp;vtp=1&amp;bbb=1&amp;hb=1"/>
          <p:cNvSpPr/>
          <p:nvPr/>
        </p:nvSpPr>
        <p:spPr>
          <a:xfrm>
            <a:off x="832104" y="1490980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他突然转过身来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好像是要确定没有人跟着他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本句为状语从句的省略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完整的从句为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nobody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省略了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_1#2593f8b8c?vop=1&amp;pid=ea86b4c19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education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suggested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（pay）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protecting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students'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eyes.</a:t>
            </a:r>
            <a:endParaRPr lang="en-US" altLang="zh-CN" sz="1800" dirty="0"/>
          </a:p>
        </p:txBody>
      </p:sp>
      <p:sp>
        <p:nvSpPr>
          <p:cNvPr id="3" name="QB_4_AN.8_1#2593f8b8c.blank?vop=1&amp;pid=ea86b4c19&amp;color=0,0,0&amp;vpa=3&amp;vtp=1&amp;bbb=1"/>
          <p:cNvSpPr/>
          <p:nvPr/>
        </p:nvSpPr>
        <p:spPr>
          <a:xfrm>
            <a:off x="5816060" y="1024382"/>
            <a:ext cx="8905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paid</a:t>
            </a:r>
            <a:endParaRPr lang="en-US" altLang="zh-CN" dirty="0"/>
          </a:p>
        </p:txBody>
      </p:sp>
      <p:sp>
        <p:nvSpPr>
          <p:cNvPr id="4" name="QB_4_AS.9_1#2593f8b8c?vop=1&amp;pid=ea86b4c19&amp;color=0,0,0&amp;vtp=1&amp;bbb=1&amp;hb=1"/>
          <p:cNvSpPr/>
          <p:nvPr/>
        </p:nvSpPr>
        <p:spPr>
          <a:xfrm>
            <a:off x="832104" y="149098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教育专家建议应更加关注保护学生的眼睛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。suggest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建议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其后的宾语从句应用虚拟语气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从句谓语使用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“should+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动词原形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可以省略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结合语义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，attention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之间为被动关系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应用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被动语态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paid。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2632</Words>
  <Application>WPS 演示</Application>
  <PresentationFormat>宽屏</PresentationFormat>
  <Paragraphs>114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4</cp:revision>
  <dcterms:created xsi:type="dcterms:W3CDTF">2025-10-24T09:38:00Z</dcterms:created>
  <dcterms:modified xsi:type="dcterms:W3CDTF">2025-10-28T01:59:52Z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4AA4CF66E0B64C30BC8034B96630F6AD_12</vt:lpwstr>
  </property>
  <property fmtid="{D5CDD505-2E9C-101B-9397-08002B2CF9AE}" pid="3" name="KSOProductBuildVer">
    <vt:lpwstr>2052-12.1.0.22529</vt:lpwstr>
  </property>
</Properties>
</file>